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256" r:id="rId2"/>
    <p:sldId id="279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149" autoAdjust="0"/>
  </p:normalViewPr>
  <p:slideViewPr>
    <p:cSldViewPr snapToGrid="0">
      <p:cViewPr varScale="1">
        <p:scale>
          <a:sx n="60" d="100"/>
          <a:sy n="60" d="100"/>
        </p:scale>
        <p:origin x="10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7A666-7F0A-4173-83D2-A35C22C2C7E3}" type="datetimeFigureOut">
              <a:rPr lang="pt-BR" smtClean="0"/>
              <a:t>31/05/2022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41127-5E7A-4794-8734-1521C49EA9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792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AUDIÊNCIA PÚBLICA</a:t>
            </a:r>
            <a:b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AVALIAÇÃO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CUMPRIMENTO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DAS METAS FISCAIS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567445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pt-BR" sz="2400" b="1" dirty="0" smtClean="0">
                <a:latin typeface="Lucida Handwriting" panose="03010101010101010101" pitchFamily="66" charset="0"/>
              </a:rPr>
              <a:t>1º Quadrimestre</a:t>
            </a:r>
          </a:p>
          <a:p>
            <a:r>
              <a:rPr lang="pt-BR" sz="2400" b="1" dirty="0" smtClean="0">
                <a:latin typeface="Lucida Handwriting" panose="03010101010101010101" pitchFamily="66" charset="0"/>
              </a:rPr>
              <a:t>Exercício 2022</a:t>
            </a:r>
          </a:p>
          <a:p>
            <a:pPr algn="r"/>
            <a:r>
              <a:rPr lang="pt-B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ERVAL VELHO - SC</a:t>
            </a:r>
            <a:endParaRPr lang="pt-BR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cap="all" dirty="0">
                <a:latin typeface="Arial" panose="020B0604020202020204" pitchFamily="34" charset="0"/>
                <a:cs typeface="Arial" panose="020B0604020202020204" pitchFamily="34" charset="0"/>
              </a:rPr>
              <a:t>metas de arrecadação</a:t>
            </a:r>
            <a:br>
              <a:rPr lang="pt-BR" sz="32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Lei Complementar nº 101/2000, Art. 8º e Art. 13</a:t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677078"/>
              </p:ext>
            </p:extLst>
          </p:nvPr>
        </p:nvGraphicFramePr>
        <p:xfrm>
          <a:off x="1513490" y="2555267"/>
          <a:ext cx="9383107" cy="4292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3244"/>
                <a:gridCol w="1876621"/>
                <a:gridCol w="1876621"/>
                <a:gridCol w="1876621"/>
              </a:tblGrid>
              <a:tr h="13387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6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Orçamentárias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Previsão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Arrecadação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Diferença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</a:tr>
              <a:tr h="17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Correntes (I)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8.131.600,00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9.874.987,07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1.743.387,07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</a:tr>
              <a:tr h="17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Tributária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540.000,00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675.084,83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135.084,83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</a:tr>
              <a:tr h="17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de Contribuições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160.000,00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164.635,33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4.635,33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</a:tr>
              <a:tr h="17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Patrimonial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269.128,27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244.128,27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</a:tr>
              <a:tr h="17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Agropecuária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</a:tr>
              <a:tr h="17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Industrial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</a:tr>
              <a:tr h="17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de Serviços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53.000,00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48.233,70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-4.766,30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</a:tr>
              <a:tr h="17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Correntes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7.330.000,00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10.347.219,56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3.017.219,56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</a:tr>
              <a:tr h="17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Deduções das Trasnfências Correntes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-1.719.667,56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-1.719.667,56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</a:tr>
              <a:tr h="17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Receitas Correntes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90.352,94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68.752,94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</a:tr>
              <a:tr h="17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Capital (II)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11.000,00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1.259.318,87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1.248.318,87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</a:tr>
              <a:tr h="17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Operações de Crédito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</a:tr>
              <a:tr h="17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Alienação de Bens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120.000,00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119.000,00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</a:tr>
              <a:tr h="17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Amortização de Empréstimos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</a:tr>
              <a:tr h="17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de Capital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1.139.318,87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1.129.318,87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</a:tr>
              <a:tr h="17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Receitas de Capital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</a:tr>
              <a:tr h="176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(III) = (I+II)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8.142.600,00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11.134.305,94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2.991.705,94 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962" marR="38962" marT="7792" marB="779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3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cronograma de desembolso</a:t>
            </a:r>
            <a:br>
              <a:rPr lang="pt-BR" sz="24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Lei Complementar nº 101/2000, Art. 8º e Art. 13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253755"/>
              </p:ext>
            </p:extLst>
          </p:nvPr>
        </p:nvGraphicFramePr>
        <p:xfrm>
          <a:off x="1765050" y="2507633"/>
          <a:ext cx="8661900" cy="3417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4760"/>
                <a:gridCol w="1732380"/>
                <a:gridCol w="1732380"/>
                <a:gridCol w="1732380"/>
              </a:tblGrid>
              <a:tr h="1968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88" marR="57288" marT="11458" marB="11458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0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Orçamentárias 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Fixadas 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Realizadas 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Diferença 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</a:tr>
              <a:tr h="260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Correntes (I) 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7.196.000,00 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6.560.860,44 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635.139,56 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</a:tr>
              <a:tr h="260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Pessoal e Encargos Sociais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3.810.000,00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3.681.992,40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128.007,60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</a:tr>
              <a:tr h="260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Juros e Amortização da Dívida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66.000,00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78.800,83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-12.800,83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</a:tr>
              <a:tr h="260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Despesas Correntes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3.320.000,00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2.800.067,21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519.932,79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</a:tr>
              <a:tr h="260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de Capital (II) 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686.000,00 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311.929,02 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374.070,98 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</a:tr>
              <a:tr h="260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33.536,24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486.463,76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</a:tr>
              <a:tr h="260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Inversões Financeiras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</a:tr>
              <a:tr h="260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Amortização da Dívida Fundada Interna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278.392,78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-112.392,78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</a:tr>
              <a:tr h="260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Reserva de contingência (III) 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</a:tr>
              <a:tr h="260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Reserva de contingência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</a:tr>
              <a:tr h="260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(IV) = (I+II+III) 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7.882.000,00 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6.872.789,46 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1.009.210,54 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288" marR="57288" marT="11458" marB="1145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6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APLICAÇÃO DE RECURSOS EM AÇÕES E SERVIÇOS PÚBLICOS DE SAÚDE</a:t>
            </a:r>
            <a:br>
              <a:rPr lang="pt-BR" sz="20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ADCT, Art. 77, III e Emenda Constitucional n°29 de 13/09/2000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Filename hint" descr="Alternative text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179" y="2557463"/>
            <a:ext cx="947964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APLICAÇÃO DE RECURSOS NA</a:t>
            </a:r>
            <a:br>
              <a:rPr lang="pt-BR" sz="28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MANUTENÇÃO E DESENVOLVIMENTO DO ENSINO</a:t>
            </a:r>
            <a:br>
              <a:rPr lang="pt-BR" sz="28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Constituição Federal, Art. 212 e LDB, Art. 72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Filename hint" descr="Alternative text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179" y="2557463"/>
            <a:ext cx="947964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APLICAÇÃO DE 70% DOS RECURSOS DO FUNDEB NA REMUNERAÇÃO DOS PROFISSIONAIS DO MAGISTÉRIO DA EDUCAÇÃO BÁSICA </a:t>
            </a:r>
            <a:br>
              <a:rPr lang="pt-BR" sz="20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Filename hint" descr="Alternative text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179" y="2557463"/>
            <a:ext cx="947964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4038" y="995010"/>
            <a:ext cx="9601196" cy="1303867"/>
          </a:xfrm>
        </p:spPr>
        <p:txBody>
          <a:bodyPr>
            <a:noAutofit/>
          </a:bodyPr>
          <a:lstStyle/>
          <a:p>
            <a:r>
              <a:rPr lang="pt-BR" sz="3200" b="1" cap="all" dirty="0">
                <a:latin typeface="Arial" panose="020B0604020202020204" pitchFamily="34" charset="0"/>
                <a:cs typeface="Arial" panose="020B0604020202020204" pitchFamily="34" charset="0"/>
              </a:rPr>
              <a:t>DESPESAS COM PESSOAL DO PODER EXECUTIVO</a:t>
            </a:r>
            <a:br>
              <a:rPr lang="pt-BR" sz="32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67246" y="18299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Constituição Federal, Art. 169, </a:t>
            </a:r>
            <a:r>
              <a:rPr lang="pt-BR" i="1" dirty="0">
                <a:latin typeface="Arial" panose="020B0604020202020204" pitchFamily="34" charset="0"/>
                <a:ea typeface="Times New Roman" panose="02020603050405020304" pitchFamily="18" charset="0"/>
              </a:rPr>
              <a:t>caput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Lei Complementar n°101/2000, Art. 19, III e Art. 20, III </a:t>
            </a:r>
            <a:endParaRPr lang="pt-B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Filename hint" descr="Alternative text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179" y="2557463"/>
            <a:ext cx="947964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DESPESAS COM PESSOAL DO PODER LEGISLATIVO</a:t>
            </a:r>
            <a:br>
              <a:rPr lang="pt-BR" sz="28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Filename hint" descr="Alternative text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179" y="2557463"/>
            <a:ext cx="947964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97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DESPESAS COM PESSOAL CONSOLIDADO</a:t>
            </a:r>
            <a:br>
              <a:rPr lang="pt-BR" sz="24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Constituição Federal, Art. 169,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caput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Lei Complementar n°101/2000, Art. 19, III e Art. 20, III 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Filename hint" descr="Alternative text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179" y="2557463"/>
            <a:ext cx="947964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08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Lucida Handwriting" panose="03010101010101010101" pitchFamily="66" charset="0"/>
                <a:cs typeface="Courier New" panose="02070309020205020404" pitchFamily="49" charset="0"/>
              </a:rPr>
              <a:t/>
            </a:r>
            <a:br>
              <a:rPr lang="pt-BR" b="1" dirty="0" smtClean="0">
                <a:latin typeface="Lucida Handwriting" panose="03010101010101010101" pitchFamily="66" charset="0"/>
                <a:cs typeface="Courier New" panose="02070309020205020404" pitchFamily="49" charset="0"/>
              </a:rPr>
            </a:br>
            <a:r>
              <a:rPr lang="pt-BR" b="1" dirty="0">
                <a:latin typeface="Lucida Handwriting" panose="03010101010101010101" pitchFamily="66" charset="0"/>
                <a:cs typeface="Courier New" panose="02070309020205020404" pitchFamily="49" charset="0"/>
              </a:rPr>
              <a:t/>
            </a:r>
            <a:br>
              <a:rPr lang="pt-BR" b="1" dirty="0">
                <a:latin typeface="Lucida Handwriting" panose="03010101010101010101" pitchFamily="66" charset="0"/>
                <a:cs typeface="Courier New" panose="02070309020205020404" pitchFamily="49" charset="0"/>
              </a:rPr>
            </a:br>
            <a:r>
              <a:rPr lang="pt-BR" b="1" dirty="0" smtClean="0">
                <a:latin typeface="Lucida Handwriting" panose="03010101010101010101" pitchFamily="66" charset="0"/>
                <a:cs typeface="Courier New" panose="02070309020205020404" pitchFamily="49" charset="0"/>
              </a:rPr>
              <a:t/>
            </a:r>
            <a:br>
              <a:rPr lang="pt-BR" b="1" dirty="0" smtClean="0">
                <a:latin typeface="Lucida Handwriting" panose="03010101010101010101" pitchFamily="66" charset="0"/>
                <a:cs typeface="Courier New" panose="02070309020205020404" pitchFamily="49" charset="0"/>
              </a:rPr>
            </a:br>
            <a:r>
              <a:rPr lang="pt-BR" b="1" dirty="0">
                <a:latin typeface="Lucida Handwriting" panose="03010101010101010101" pitchFamily="66" charset="0"/>
                <a:cs typeface="Courier New" panose="02070309020205020404" pitchFamily="49" charset="0"/>
              </a:rPr>
              <a:t/>
            </a:r>
            <a:br>
              <a:rPr lang="pt-BR" b="1" dirty="0">
                <a:latin typeface="Lucida Handwriting" panose="03010101010101010101" pitchFamily="66" charset="0"/>
                <a:cs typeface="Courier New" panose="02070309020205020404" pitchFamily="49" charset="0"/>
              </a:rPr>
            </a:br>
            <a:r>
              <a:rPr lang="pt-BR" sz="3600" b="1" dirty="0" smtClean="0">
                <a:latin typeface="Lucida Handwriting" panose="03010101010101010101" pitchFamily="66" charset="0"/>
                <a:cs typeface="Courier New" panose="02070309020205020404" pitchFamily="49" charset="0"/>
              </a:rPr>
              <a:t>OBRIGADA </a:t>
            </a:r>
            <a:r>
              <a:rPr lang="pt-BR" sz="3600" b="1" dirty="0">
                <a:latin typeface="Lucida Handwriting" panose="03010101010101010101" pitchFamily="66" charset="0"/>
                <a:cs typeface="Courier New" panose="02070309020205020404" pitchFamily="49" charset="0"/>
              </a:rPr>
              <a:t>PELA PRESENÇA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ERVAL VELHO </a:t>
            </a:r>
            <a:r>
              <a:rPr lang="pt-B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31/05/2022</a:t>
            </a:r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60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EXIGÊNCIA LEGAL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88654"/>
            <a:ext cx="9601196" cy="328721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Lei Complementar n°101, de 04 de Maio de 2000, Art. 9°, § 4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°: </a:t>
            </a: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Art. 9º - Se verificado, ao final de um bimestre, que a realização da receita poderá não comportar o cumprimento das metas de resultado primário ou nominal estabelecidas no Anexo de Metas Fiscais, os Poderes e o Ministério Público promoverão, por ato próprio e nos montantes necessários, nos trinta dias subsequentes, limitação de empenho e movimentação financeira, segundo os critérios fixados pela Lei de Diretrizes Orçamentárias.</a:t>
            </a:r>
          </a:p>
          <a:p>
            <a:pPr marL="0" indent="0" algn="just">
              <a:buNone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§ 4º - </a:t>
            </a:r>
            <a:r>
              <a:rPr lang="pt-BR" sz="2100" u="sng" dirty="0">
                <a:latin typeface="Arial" panose="020B0604020202020204" pitchFamily="34" charset="0"/>
                <a:cs typeface="Arial" panose="020B0604020202020204" pitchFamily="34" charset="0"/>
              </a:rPr>
              <a:t>Até o final dos meses de Maio, Setembro e Fevereiro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, o Poder Executivo demonstrará e avaliará o cumprimento das metas fiscais de cada quadrimestre, em Audiência Pública na comissão referida no § 1º do Art. 166 da Constituição ou equivalente nas Casas Legislativas estaduais e municipais.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33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2675" y="940158"/>
            <a:ext cx="9601196" cy="1532587"/>
          </a:xfrm>
        </p:spPr>
        <p:txBody>
          <a:bodyPr>
            <a:normAutofit fontScale="90000"/>
          </a:bodyPr>
          <a:lstStyle/>
          <a:p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temas </a:t>
            </a:r>
            <a:r>
              <a:rPr lang="pt-BR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a serem apresentados</a:t>
            </a:r>
            <a:br>
              <a:rPr lang="pt-BR" sz="28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Execução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Orçamentaria</a:t>
            </a:r>
          </a:p>
          <a:p>
            <a:pPr lvl="0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Metas Arrecadação</a:t>
            </a:r>
          </a:p>
          <a:p>
            <a:pPr lvl="0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Cronograma de Desembolso</a:t>
            </a:r>
          </a:p>
          <a:p>
            <a:pPr lvl="0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Aplicação de Recursos em Saúde (15%)</a:t>
            </a:r>
          </a:p>
          <a:p>
            <a:pPr lvl="0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Aplicação de Recursos em Educação (25%)</a:t>
            </a:r>
          </a:p>
          <a:p>
            <a:pPr lvl="0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Aplicação dos Recursos Recebidos do FUNDEB (70%)</a:t>
            </a:r>
          </a:p>
          <a:p>
            <a:pPr lvl="0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Despesas com Pessoal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56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200" b="1" cap="all" dirty="0">
                <a:latin typeface="Arial" panose="020B0604020202020204" pitchFamily="34" charset="0"/>
                <a:cs typeface="Arial" panose="020B0604020202020204" pitchFamily="34" charset="0"/>
              </a:rPr>
              <a:t>receita orçamentária</a:t>
            </a:r>
            <a:br>
              <a:rPr lang="pt-BR" sz="32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Lei 4.320/64, Art. 2°, § 1° e 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b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067566"/>
              </p:ext>
            </p:extLst>
          </p:nvPr>
        </p:nvGraphicFramePr>
        <p:xfrm>
          <a:off x="1418895" y="2473314"/>
          <a:ext cx="9477703" cy="1817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4966"/>
                <a:gridCol w="5212737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Arrecada em Exercícios Anteriores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Exercício 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 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21.388.590,10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21.193.256,83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24.865.267,27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25.874.526,72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063737"/>
              </p:ext>
            </p:extLst>
          </p:nvPr>
        </p:nvGraphicFramePr>
        <p:xfrm>
          <a:off x="1466192" y="4686081"/>
          <a:ext cx="9430405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3682"/>
                <a:gridCol w="5186723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Arrecadada até 1º Quadrimestre/2022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Orçamentária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11.134.305,94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 Mensal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2.783.576,48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6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Despesa Orçamentária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Lei 4.320/64, Art. 2°, § 1° e 2°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575603"/>
              </p:ext>
            </p:extLst>
          </p:nvPr>
        </p:nvGraphicFramePr>
        <p:xfrm>
          <a:off x="1450428" y="2513689"/>
          <a:ext cx="9446169" cy="182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/>
                <a:gridCol w="4164430"/>
                <a:gridCol w="3452939"/>
              </a:tblGrid>
              <a:tr h="30363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 Realizada em Exercícios Anteriores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595" marR="20595" marT="4119" marB="4119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3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Exercício 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595" marR="20595" marT="4119" marB="41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595" marR="20595" marT="4119" marB="41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595" marR="20595" marT="4119" marB="4119" anchor="ctr"/>
                </a:tc>
              </a:tr>
              <a:tr h="303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595" marR="20595" marT="4119" marB="41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22.017.694,25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595" marR="20595" marT="4119" marB="41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20.417.964,44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595" marR="20595" marT="4119" marB="4119" anchor="ctr"/>
                </a:tc>
              </a:tr>
              <a:tr h="303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595" marR="20595" marT="4119" marB="41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19.739.998,45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595" marR="20595" marT="4119" marB="41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19.355.561,50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595" marR="20595" marT="4119" marB="4119" anchor="ctr"/>
                </a:tc>
              </a:tr>
              <a:tr h="303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595" marR="20595" marT="4119" marB="41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25.491.126,71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595" marR="20595" marT="4119" marB="41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24.798.651,69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595" marR="20595" marT="4119" marB="4119" anchor="ctr"/>
                </a:tc>
              </a:tr>
              <a:tr h="303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595" marR="20595" marT="4119" marB="41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21.478.684,11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595" marR="20595" marT="4119" marB="411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21.157.521,66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595" marR="20595" marT="4119" marB="4119" anchor="ctr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636784"/>
              </p:ext>
            </p:extLst>
          </p:nvPr>
        </p:nvGraphicFramePr>
        <p:xfrm>
          <a:off x="1421524" y="4733378"/>
          <a:ext cx="9475073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3783"/>
                <a:gridCol w="2605645"/>
                <a:gridCol w="2605645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 até 1º Quadrimestre/2022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 Orçamentária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12.698.453,81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6.872.789,46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 Mensal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3.174.613,45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1.718.197,36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0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receita corrente líquida</a:t>
            </a:r>
            <a:br>
              <a:rPr lang="pt-BR" sz="28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Lei Complementar n°101/2000, Art. 2°, IV, ‘c’, § 1° e 3°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95402" y="2557432"/>
            <a:ext cx="96011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Receita Corrente Líquida: somatório das receitas tributárias, de contribuições, patrimoniais, industriais, agropecuárias, de serviços, transferências correntes e outras receitas também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correntes.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831688"/>
              </p:ext>
            </p:extLst>
          </p:nvPr>
        </p:nvGraphicFramePr>
        <p:xfrm>
          <a:off x="1295398" y="3465370"/>
          <a:ext cx="9601200" cy="1817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540"/>
                <a:gridCol w="528066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Corrente Líquida (RCL) Arrecadada em Exercícios Anteriores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Exercício 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 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17.941.038,22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20.516.090,68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21.529.791,44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25.174.526,72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45577"/>
              </p:ext>
            </p:extLst>
          </p:nvPr>
        </p:nvGraphicFramePr>
        <p:xfrm>
          <a:off x="1295398" y="5395529"/>
          <a:ext cx="9601200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540"/>
                <a:gridCol w="528066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Corrente Líquida Arrecadada até 1º Quadrimestre/2022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Corrente Líquida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9.874.987,07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 Mensal</a:t>
                      </a:r>
                      <a:endParaRPr lang="pt-BR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2.468.746,77</a:t>
                      </a:r>
                      <a:endParaRPr lang="pt-BR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4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>
            <a:normAutofit fontScale="90000"/>
          </a:bodyPr>
          <a:lstStyle/>
          <a:p>
            <a:r>
              <a:rPr lang="pt-BR" sz="3600" b="1" cap="all" dirty="0">
                <a:latin typeface="Arial" panose="020B0604020202020204" pitchFamily="34" charset="0"/>
                <a:cs typeface="Arial" panose="020B0604020202020204" pitchFamily="34" charset="0"/>
              </a:rPr>
              <a:t>execução orçamentária</a:t>
            </a:r>
            <a:br>
              <a:rPr lang="pt-BR" sz="36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Lei Complementar nº 101/2000, Art. 52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973877"/>
              </p:ext>
            </p:extLst>
          </p:nvPr>
        </p:nvGraphicFramePr>
        <p:xfrm>
          <a:off x="1466194" y="2492903"/>
          <a:ext cx="9430404" cy="4077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44323"/>
                <a:gridCol w="1886081"/>
              </a:tblGrid>
              <a:tr h="21272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Arrecadadas 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Correntes (I) 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9.874.987,07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</a:tr>
              <a:tr h="21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Tributária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675.084,83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</a:tr>
              <a:tr h="21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de Contribuições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164.635,33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</a:tr>
              <a:tr h="21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Patrimonial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269.128,27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</a:tr>
              <a:tr h="21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Agropecuária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</a:tr>
              <a:tr h="21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Industrial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</a:tr>
              <a:tr h="21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de Serviços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48.233,70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</a:tr>
              <a:tr h="21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Correntes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10.347.219,56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</a:tr>
              <a:tr h="21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Deduções das Transferências Correntes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-1.719.667,56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</a:tr>
              <a:tr h="21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Receitas Correntes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90.352,94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</a:tr>
              <a:tr h="21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Capital (II)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1.259.318,87 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</a:tr>
              <a:tr h="21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Operações de Crédito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</a:tr>
              <a:tr h="21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Alienação de Bens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120.000,00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</a:tr>
              <a:tr h="21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Amortização de Empréstimos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</a:tr>
              <a:tr h="21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de Capital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1.139.318,87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</a:tr>
              <a:tr h="21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Receitas de Capital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</a:tr>
              <a:tr h="21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(III) = (I+II)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11.134.305,94 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01" marR="40601" marT="8120" marB="81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65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3886" y="737433"/>
            <a:ext cx="9601196" cy="1303867"/>
          </a:xfrm>
        </p:spPr>
        <p:txBody>
          <a:bodyPr>
            <a:noAutofit/>
          </a:bodyPr>
          <a:lstStyle/>
          <a:p>
            <a:r>
              <a:rPr lang="pt-BR" sz="3600" b="1" cap="all" dirty="0">
                <a:latin typeface="Arial" panose="020B0604020202020204" pitchFamily="34" charset="0"/>
                <a:cs typeface="Arial" panose="020B0604020202020204" pitchFamily="34" charset="0"/>
              </a:rPr>
              <a:t>execução orçamentária</a:t>
            </a:r>
            <a:br>
              <a:rPr lang="pt-BR" sz="36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Lei Complementar nº 101/2000, Art. 52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413505"/>
              </p:ext>
            </p:extLst>
          </p:nvPr>
        </p:nvGraphicFramePr>
        <p:xfrm>
          <a:off x="1371600" y="2557463"/>
          <a:ext cx="9473482" cy="4288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78785"/>
                <a:gridCol w="1894697"/>
              </a:tblGrid>
              <a:tr h="1746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Liquidadas Por Função de Governo 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01 - Legislativa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222.805,57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04 - Administração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837.790,40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06 - Segurança Pública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7.088,01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08 - Assistência Social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288.767,48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10 - Saúde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1.767.466,11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Educação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1.548.995,78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Cultura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4.900,00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Urbanismo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332.191,34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Habitação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17 - Saneamento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18 - Gestão Ambiental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20 - Agricultura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525.176,32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22 - Indústria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26 - Transporte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631.166,35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27 - Desporto e Lazer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89.370,09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28 - Encargos Especiais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617.072,01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99 - Reserva de Contingência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(IV)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6.872.789,46 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64" marR="38464" marT="7693" marB="769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6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800" b="1" dirty="0" smtClean="0"/>
              <a:t/>
            </a:r>
            <a:br>
              <a:rPr lang="pt-BR" sz="3800" b="1" dirty="0" smtClean="0"/>
            </a:br>
            <a:r>
              <a:rPr lang="pt-BR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execução </a:t>
            </a:r>
            <a:r>
              <a:rPr lang="pt-BR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orçamentária e Financeira</a:t>
            </a:r>
            <a:r>
              <a:rPr lang="pt-BR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Lei Complementar nº 101/2000, Art. 52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86498"/>
              </p:ext>
            </p:extLst>
          </p:nvPr>
        </p:nvGraphicFramePr>
        <p:xfrm>
          <a:off x="1295398" y="2839260"/>
          <a:ext cx="9601200" cy="1363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80960"/>
                <a:gridCol w="192024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Execução Orçamentária e Financeira 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 Financeiro do Exercício Anterior (V)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 Financeiro Apurado Até o Quadrimestre (VI) = (III-IV)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4.261.516,48 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 (VII) = (V + VI) 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4.261.516,48 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5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799</Words>
  <Application>Microsoft Office PowerPoint</Application>
  <PresentationFormat>Widescreen</PresentationFormat>
  <Paragraphs>292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Garamond</vt:lpstr>
      <vt:lpstr>Lucida Handwriting</vt:lpstr>
      <vt:lpstr>Times New Roman</vt:lpstr>
      <vt:lpstr>Orgânico</vt:lpstr>
      <vt:lpstr>AUDIÊNCIA PÚBLICA AVALIAÇÃO DE CUMPRIMENTO DAS METAS FISCAIS</vt:lpstr>
      <vt:lpstr>EXIGÊNCIA LEGAL </vt:lpstr>
      <vt:lpstr>   temas a serem apresentados  </vt:lpstr>
      <vt:lpstr> receita orçamentária Lei 4.320/64, Art. 2°, § 1° e 2°  </vt:lpstr>
      <vt:lpstr>Despesa Orçamentária Lei 4.320/64, Art. 2°, § 1° e 2° </vt:lpstr>
      <vt:lpstr>receita corrente líquida Lei Complementar n°101/2000, Art. 2°, IV, ‘c’, § 1° e 3° </vt:lpstr>
      <vt:lpstr>execução orçamentária Lei Complementar nº 101/2000, Art. 52</vt:lpstr>
      <vt:lpstr>execução orçamentária Lei Complementar nº 101/2000, Art. 52</vt:lpstr>
      <vt:lpstr> execução orçamentária e Financeira Lei Complementar nº 101/2000, Art. 52 </vt:lpstr>
      <vt:lpstr>metas de arrecadação Lei Complementar nº 101/2000, Art. 8º e Art. 13 </vt:lpstr>
      <vt:lpstr>cronograma de desembolso Lei Complementar nº 101/2000, Art. 8º e Art. 13 </vt:lpstr>
      <vt:lpstr>APLICAÇÃO DE RECURSOS EM AÇÕES E SERVIÇOS PÚBLICOS DE SAÚDE ADCT, Art. 77, III e Emenda Constitucional n°29 de 13/09/2000 </vt:lpstr>
      <vt:lpstr>APLICAÇÃO DE RECURSOS NA MANUTENÇÃO E DESENVOLVIMENTO DO ENSINO Constituição Federal, Art. 212 e LDB, Art. 72 </vt:lpstr>
      <vt:lpstr>APLICAÇÃO DE 70% DOS RECURSOS DO FUNDEB NA REMUNERAÇÃO DOS PROFISSIONAIS DO MAGISTÉRIO DA EDUCAÇÃO BÁSICA  </vt:lpstr>
      <vt:lpstr>DESPESAS COM PESSOAL DO PODER EXECUTIVO </vt:lpstr>
      <vt:lpstr>DESPESAS COM PESSOAL DO PODER LEGISLATIVO </vt:lpstr>
      <vt:lpstr>DESPESAS COM PESSOAL CONSOLIDADO Constituição Federal, Art. 169, caput Lei Complementar n°101/2000, Art. 19, III e Art. 20, III  </vt:lpstr>
      <vt:lpstr>    OBRIGADA PELA PRESENÇA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PUBLICA</dc:title>
  <dc:creator>Admin</dc:creator>
  <cp:lastModifiedBy>camila</cp:lastModifiedBy>
  <cp:revision>57</cp:revision>
  <cp:lastPrinted>2018-09-10T12:39:11Z</cp:lastPrinted>
  <dcterms:created xsi:type="dcterms:W3CDTF">2018-09-06T10:59:12Z</dcterms:created>
  <dcterms:modified xsi:type="dcterms:W3CDTF">2022-05-31T17:22:50Z</dcterms:modified>
</cp:coreProperties>
</file>